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84" r:id="rId3"/>
    <p:sldId id="342" r:id="rId4"/>
    <p:sldId id="310" r:id="rId5"/>
    <p:sldId id="339" r:id="rId6"/>
    <p:sldId id="337" r:id="rId7"/>
    <p:sldId id="338" r:id="rId8"/>
    <p:sldId id="331" r:id="rId9"/>
    <p:sldId id="317" r:id="rId10"/>
    <p:sldId id="333" r:id="rId11"/>
    <p:sldId id="334" r:id="rId12"/>
    <p:sldId id="324" r:id="rId13"/>
    <p:sldId id="299" r:id="rId14"/>
    <p:sldId id="336" r:id="rId15"/>
    <p:sldId id="301" r:id="rId16"/>
    <p:sldId id="302" r:id="rId17"/>
    <p:sldId id="303" r:id="rId18"/>
    <p:sldId id="3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87363"/>
  </p:normalViewPr>
  <p:slideViewPr>
    <p:cSldViewPr snapToGrid="0" snapToObjects="1">
      <p:cViewPr varScale="1">
        <p:scale>
          <a:sx n="110" d="100"/>
          <a:sy n="110" d="100"/>
        </p:scale>
        <p:origin x="288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7C2FE-3107-904B-8B93-0CD8BCBDF0B9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7BF1B-E380-E045-9867-77EFFA5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5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8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94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73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9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4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8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1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7BF1B-E380-E045-9867-77EFFA52E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7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5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95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3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6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97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6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4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5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3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5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B53EB7-BD3D-1D4A-90F7-2CAB9051B52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F3C132-1591-8E48-AEFF-69D28FCD4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7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do-web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AB27-E3B2-FF4A-A4F4-E3315BCFD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33" y="964807"/>
            <a:ext cx="10692292" cy="24214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E50DC"/>
                </a:solidFill>
                <a:latin typeface="Bangla MN" pitchFamily="2" charset="0"/>
                <a:ea typeface="Ayuthaya" pitchFamily="2" charset="-34"/>
                <a:cs typeface="Bangla MN" pitchFamily="2" charset="0"/>
              </a:rPr>
              <a:t>Comparison of univariate Time series prediction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9DE9D-178A-8940-9B36-C5EE5A196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881253"/>
          </a:xfrm>
        </p:spPr>
        <p:txBody>
          <a:bodyPr>
            <a:normAutofit/>
          </a:bodyPr>
          <a:lstStyle/>
          <a:p>
            <a:r>
              <a:rPr lang="en-US" b="1" dirty="0"/>
              <a:t>Maggie Sleziak Sallee</a:t>
            </a:r>
          </a:p>
          <a:p>
            <a:r>
              <a:rPr lang="en-US" b="1" dirty="0"/>
              <a:t>SEA SCIENTIFIC SOFTWARE CONFERENCE AND TUTORIALS 2019</a:t>
            </a:r>
          </a:p>
          <a:p>
            <a:r>
              <a:rPr lang="en-US" b="1" dirty="0"/>
              <a:t>Improving Scientific Software</a:t>
            </a:r>
          </a:p>
          <a:p>
            <a:r>
              <a:rPr lang="en-US" b="1" dirty="0"/>
              <a:t>April 8 - 12, 2019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683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94" y="-211676"/>
            <a:ext cx="10131425" cy="107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OTHER 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8B015-D9FC-9646-859F-D7C73EF27465}"/>
              </a:ext>
            </a:extLst>
          </p:cNvPr>
          <p:cNvSpPr/>
          <p:nvPr/>
        </p:nvSpPr>
        <p:spPr>
          <a:xfrm>
            <a:off x="4093441" y="229948"/>
            <a:ext cx="4903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trainSet$pred &lt;- predict(model)</a:t>
            </a:r>
          </a:p>
          <a:p>
            <a:r>
              <a:rPr lang="en-US" b="1" dirty="0"/>
              <a:t>testSet$pred &lt;- predict(model,newdata = testSet)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B02ABF-4186-9647-82A1-4055B074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44" y="1305215"/>
            <a:ext cx="9710480" cy="49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1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9" y="0"/>
            <a:ext cx="12218044" cy="6861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CONVERT to A supervised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C85B0-924F-8B4F-A10D-96DF6727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14" y="872112"/>
            <a:ext cx="4295891" cy="2852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0F79EB-2273-5E40-9E47-FE55248170C4}"/>
              </a:ext>
            </a:extLst>
          </p:cNvPr>
          <p:cNvSpPr txBox="1"/>
          <p:nvPr/>
        </p:nvSpPr>
        <p:spPr>
          <a:xfrm>
            <a:off x="147921" y="1144027"/>
            <a:ext cx="3353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Set 3 days of data as features and set target as the current day.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Analogous to one step ahead forecast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90BB8C-E4EB-0E4B-A504-3E75723E8F96}"/>
              </a:ext>
            </a:extLst>
          </p:cNvPr>
          <p:cNvSpPr/>
          <p:nvPr/>
        </p:nvSpPr>
        <p:spPr>
          <a:xfrm>
            <a:off x="147921" y="4371879"/>
            <a:ext cx="123107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List of regressors to fit </a:t>
            </a:r>
          </a:p>
          <a:p>
            <a:r>
              <a:rPr lang="en-US" b="1" dirty="0"/>
              <a:t>modelsToFit = []</a:t>
            </a:r>
          </a:p>
          <a:p>
            <a:r>
              <a:rPr lang="en-US" b="1" dirty="0"/>
              <a:t>modelsToFit.append(('Gradient Boosting Regressor ', 'Gradient Boost', GradientBoostingRegressor(n_estimators=400)))</a:t>
            </a:r>
          </a:p>
          <a:p>
            <a:r>
              <a:rPr lang="en-US" b="1" dirty="0"/>
              <a:t>modelsToFit.append(('Linear Regression ', 'LR', LinearRegression())) </a:t>
            </a:r>
          </a:p>
          <a:p>
            <a:r>
              <a:rPr lang="en-US" b="1" dirty="0"/>
              <a:t>modelsToFit.append(('K Neighbors Regressor', 'KNN',  KneighborsRegressor(n_neighbors=23)))</a:t>
            </a:r>
          </a:p>
          <a:p>
            <a:r>
              <a:rPr lang="en-US" b="1" dirty="0"/>
              <a:t>modelsToFit.append(('Support Vector Regressor ', 'SVR',  SVR()))</a:t>
            </a:r>
          </a:p>
          <a:p>
            <a:r>
              <a:rPr lang="en-US" b="1" dirty="0"/>
              <a:t>modelsToFit.append(('Extra Trees Regressor ', 'Extra Tree',  ExtraTreesRegressor()))</a:t>
            </a:r>
          </a:p>
          <a:p>
            <a:r>
              <a:rPr lang="en-US" b="1" dirty="0"/>
              <a:t>modelsToFit.append(('Random Forest Regressor', 'Radom Forest',  RandomForestRegressor()))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3E5F5C-879C-6F43-90E4-9441719F3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530" y="872112"/>
            <a:ext cx="2669780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9" y="0"/>
            <a:ext cx="12218044" cy="6861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ML regressors  to supervised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2A0F1-DA33-4D47-94C0-EA6B1BBF1C76}"/>
              </a:ext>
            </a:extLst>
          </p:cNvPr>
          <p:cNvSpPr/>
          <p:nvPr/>
        </p:nvSpPr>
        <p:spPr>
          <a:xfrm>
            <a:off x="8075961" y="4419572"/>
            <a:ext cx="3910987" cy="227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                            </a:t>
            </a:r>
          </a:p>
          <a:p>
            <a:r>
              <a:rPr lang="en-US" sz="1400" b="1" dirty="0">
                <a:latin typeface="Courier" pitchFamily="2" charset="0"/>
              </a:rPr>
              <a:t>Model          RMSE                                            </a:t>
            </a:r>
          </a:p>
          <a:p>
            <a:r>
              <a:rPr lang="en-US" sz="1400" b="1" dirty="0">
                <a:latin typeface="Courier" pitchFamily="2" charset="0"/>
              </a:rPr>
              <a:t>KNN             7.826593       </a:t>
            </a:r>
          </a:p>
          <a:p>
            <a:r>
              <a:rPr lang="en-US" sz="1400" b="1" dirty="0">
                <a:latin typeface="Courier" pitchFamily="2" charset="0"/>
              </a:rPr>
              <a:t>LR              7.926220     </a:t>
            </a:r>
          </a:p>
          <a:p>
            <a:r>
              <a:rPr lang="en-US" sz="1400" b="1" dirty="0">
                <a:latin typeface="Courier" pitchFamily="2" charset="0"/>
              </a:rPr>
              <a:t>SVR             8.201007     </a:t>
            </a:r>
          </a:p>
          <a:p>
            <a:r>
              <a:rPr lang="en-US" sz="1400" b="1" dirty="0">
                <a:latin typeface="Courier" pitchFamily="2" charset="0"/>
              </a:rPr>
              <a:t>Gradient Boost  8.391480     </a:t>
            </a:r>
          </a:p>
          <a:p>
            <a:r>
              <a:rPr lang="en-US" sz="1400" b="1" dirty="0">
                <a:latin typeface="Courier" pitchFamily="2" charset="0"/>
              </a:rPr>
              <a:t>Extra Tree      8.606520    </a:t>
            </a:r>
          </a:p>
          <a:p>
            <a:r>
              <a:rPr lang="en-US" sz="1400" b="1" dirty="0">
                <a:latin typeface="Courier" pitchFamily="2" charset="0"/>
              </a:rPr>
              <a:t>Radom Forest    8.619871     </a:t>
            </a:r>
          </a:p>
          <a:p>
            <a:r>
              <a:rPr lang="en-US" sz="1400" b="1" dirty="0">
                <a:latin typeface="Courier" pitchFamily="2" charset="0"/>
              </a:rPr>
              <a:t>AdaBoost        8.673757 </a:t>
            </a:r>
            <a:r>
              <a:rPr lang="en-US" sz="1400" b="1" dirty="0">
                <a:solidFill>
                  <a:schemeClr val="bg1"/>
                </a:solidFill>
                <a:latin typeface="Courier" pitchFamily="2" charset="0"/>
              </a:rPr>
              <a:t>   </a:t>
            </a:r>
            <a:endParaRPr lang="en-US" sz="1400" b="1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045AC-79EE-4241-A79F-6A7C5714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05" y="362485"/>
            <a:ext cx="3952301" cy="3895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790437-4739-2F42-BD0F-F888C60D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2" y="1372330"/>
            <a:ext cx="5521269" cy="48134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634FA1-D735-454F-8097-108D5A2AA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29" y="530690"/>
            <a:ext cx="4770530" cy="3196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CA155E-89C7-B641-8B52-2300C12D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184" y="3558610"/>
            <a:ext cx="4711959" cy="31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F840FE-FF14-6644-A9C9-E042D3EA0C17}"/>
              </a:ext>
            </a:extLst>
          </p:cNvPr>
          <p:cNvSpPr/>
          <p:nvPr/>
        </p:nvSpPr>
        <p:spPr>
          <a:xfrm>
            <a:off x="7161742" y="2214653"/>
            <a:ext cx="3742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keras.models import Sequential</a:t>
            </a:r>
          </a:p>
          <a:p>
            <a:r>
              <a:rPr lang="en-US" dirty="0"/>
              <a:t>from keras.layers import Dense</a:t>
            </a:r>
          </a:p>
          <a:p>
            <a:r>
              <a:rPr lang="en-US" dirty="0"/>
              <a:t>from math import sqrt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83695"/>
            <a:ext cx="11506200" cy="8139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TIME series – Neural Networks -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B6135-AB4E-0C44-8905-B5FF2E007726}"/>
              </a:ext>
            </a:extLst>
          </p:cNvPr>
          <p:cNvSpPr/>
          <p:nvPr/>
        </p:nvSpPr>
        <p:spPr>
          <a:xfrm>
            <a:off x="288370" y="877561"/>
            <a:ext cx="8569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experimenting with different number of epochs, neurons and batches: </a:t>
            </a:r>
          </a:p>
          <a:p>
            <a:r>
              <a:rPr lang="en-US" b="1" dirty="0">
                <a:solidFill>
                  <a:srgbClr val="FFFF00"/>
                </a:solidFill>
              </a:rPr>
              <a:t>Here are the results with 3 hidden neurons, different number of epochs, batch size of 4.</a:t>
            </a:r>
          </a:p>
          <a:p>
            <a:r>
              <a:rPr lang="en-US" b="1" dirty="0">
                <a:solidFill>
                  <a:srgbClr val="FFFF00"/>
                </a:solidFill>
              </a:rPr>
              <a:t>Done with data differencing, standardization , and using 3 lags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7268C-E390-E74D-BE51-8D99F25B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45" y="1581885"/>
            <a:ext cx="5115758" cy="2579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83838-7C3A-B447-90A6-155F4585C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84" y="2150978"/>
            <a:ext cx="3830868" cy="4192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D525B-82F7-1E4B-8E89-FD8BE2E0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036" y="4059714"/>
            <a:ext cx="5508808" cy="27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83695"/>
            <a:ext cx="11506200" cy="81392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TIME series – Neural Networks -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B6135-AB4E-0C44-8905-B5FF2E007726}"/>
              </a:ext>
            </a:extLst>
          </p:cNvPr>
          <p:cNvSpPr/>
          <p:nvPr/>
        </p:nvSpPr>
        <p:spPr>
          <a:xfrm>
            <a:off x="288370" y="877561"/>
            <a:ext cx="8124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Diagnostic test for 3 neurons, 150 epochs 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90AC7-6F9B-0A44-895B-82D47448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32" y="1001240"/>
            <a:ext cx="4724908" cy="3585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D99322-C510-1E4B-8CE6-D5C00F27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0" y="2925276"/>
            <a:ext cx="6849436" cy="33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05A2E5-01ED-3445-9D65-C84CDF1F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19" y="2167802"/>
            <a:ext cx="6083300" cy="161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83695"/>
            <a:ext cx="11506200" cy="813929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TIME series – Neural Networks </a:t>
            </a:r>
            <a:r>
              <a:rPr lang="en-US" sz="20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– </a:t>
            </a:r>
            <a:br>
              <a:rPr lang="en-US" sz="20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</a:br>
            <a:r>
              <a:rPr lang="en-US" sz="2000" b="1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long-short-term memory (LSTM) </a:t>
            </a:r>
            <a:endParaRPr lang="en-US" sz="2000" dirty="0">
              <a:solidFill>
                <a:srgbClr val="FE50DC"/>
              </a:solidFill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B6135-AB4E-0C44-8905-B5FF2E007726}"/>
              </a:ext>
            </a:extLst>
          </p:cNvPr>
          <p:cNvSpPr/>
          <p:nvPr/>
        </p:nvSpPr>
        <p:spPr>
          <a:xfrm>
            <a:off x="288370" y="877561"/>
            <a:ext cx="8124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experimenting with different number of epochs, neurons and batches: </a:t>
            </a:r>
          </a:p>
          <a:p>
            <a:r>
              <a:rPr lang="en-US" b="1" dirty="0">
                <a:solidFill>
                  <a:srgbClr val="FFFF00"/>
                </a:solidFill>
              </a:rPr>
              <a:t>Best Results:  Neurons: 2 – Epochs: 150 – Batch size: 4</a:t>
            </a:r>
          </a:p>
          <a:p>
            <a:r>
              <a:rPr lang="en-US" b="1" dirty="0">
                <a:solidFill>
                  <a:srgbClr val="FFFF00"/>
                </a:solidFill>
              </a:rPr>
              <a:t>Done with data differencing, standardization , and 3 lags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5419B-2FCB-844B-8B7D-05C4CF0D6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7" y="2024187"/>
            <a:ext cx="4495800" cy="452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C754C-A56A-5949-8568-F35AE6D1A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887" y="1996550"/>
            <a:ext cx="6708364" cy="4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1141A0C-21ED-FB49-AEF7-1A992EB48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24189"/>
              </p:ext>
            </p:extLst>
          </p:nvPr>
        </p:nvGraphicFramePr>
        <p:xfrm>
          <a:off x="2433172" y="641857"/>
          <a:ext cx="7164283" cy="5645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580">
                  <a:extLst>
                    <a:ext uri="{9D8B030D-6E8A-4147-A177-3AD203B41FA5}">
                      <a16:colId xmlns:a16="http://schemas.microsoft.com/office/drawing/2014/main" val="257900331"/>
                    </a:ext>
                  </a:extLst>
                </a:gridCol>
                <a:gridCol w="1694490">
                  <a:extLst>
                    <a:ext uri="{9D8B030D-6E8A-4147-A177-3AD203B41FA5}">
                      <a16:colId xmlns:a16="http://schemas.microsoft.com/office/drawing/2014/main" val="3510920141"/>
                    </a:ext>
                  </a:extLst>
                </a:gridCol>
                <a:gridCol w="1926213">
                  <a:extLst>
                    <a:ext uri="{9D8B030D-6E8A-4147-A177-3AD203B41FA5}">
                      <a16:colId xmlns:a16="http://schemas.microsoft.com/office/drawing/2014/main" val="1003031320"/>
                    </a:ext>
                  </a:extLst>
                </a:gridCol>
              </a:tblGrid>
              <a:tr h="66127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Test Set RMSE</a:t>
                      </a:r>
                    </a:p>
                    <a:p>
                      <a:r>
                        <a:rPr lang="en-US" b="1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21986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8.97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601541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Linear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9250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9.32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198751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LOESS – STL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461040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SVM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10.50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59725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Arima </a:t>
                      </a:r>
                      <a:r>
                        <a:rPr lang="en-US" dirty="0"/>
                        <a:t>(3,0,0)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13.04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668339"/>
                  </a:ext>
                </a:extLst>
              </a:tr>
              <a:tr h="39809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Turned into Supervised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52550"/>
                  </a:ext>
                </a:extLst>
              </a:tr>
              <a:tr h="4005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K 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 7.82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24960"/>
                  </a:ext>
                </a:extLst>
              </a:tr>
              <a:tr h="3778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 7.92 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952535"/>
                  </a:ext>
                </a:extLst>
              </a:tr>
              <a:tr h="3778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MLP (NN) Multi Layer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Courier" pitchFamily="2" charset="0"/>
                        </a:rPr>
                        <a:t> 8.02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835"/>
                  </a:ext>
                </a:extLst>
              </a:tr>
              <a:tr h="661277">
                <a:tc>
                  <a:txBody>
                    <a:bodyPr/>
                    <a:lstStyle/>
                    <a:p>
                      <a:r>
                        <a:rPr lang="en-US" b="1" dirty="0"/>
                        <a:t>LSTM (RNN)</a:t>
                      </a:r>
                    </a:p>
                    <a:p>
                      <a:r>
                        <a:rPr lang="en-US" b="1" dirty="0"/>
                        <a:t>Long Short 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Courier" pitchFamily="2" charset="0"/>
                        </a:rPr>
                        <a:t> 8.10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370574"/>
                  </a:ext>
                </a:extLst>
              </a:tr>
              <a:tr h="377873">
                <a:tc>
                  <a:txBody>
                    <a:bodyPr/>
                    <a:lstStyle/>
                    <a:p>
                      <a:r>
                        <a:rPr lang="en-US" b="1" dirty="0"/>
                        <a:t>Support Vector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 8.20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09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8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70" y="257901"/>
            <a:ext cx="11506200" cy="71849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Prophet 10 year forecast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B6135-AB4E-0C44-8905-B5FF2E007726}"/>
              </a:ext>
            </a:extLst>
          </p:cNvPr>
          <p:cNvSpPr/>
          <p:nvPr/>
        </p:nvSpPr>
        <p:spPr>
          <a:xfrm>
            <a:off x="288370" y="1460686"/>
            <a:ext cx="8124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D7466-E93D-8847-9014-EA131664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8" y="1125710"/>
            <a:ext cx="10859404" cy="44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2412795"/>
            <a:ext cx="11506200" cy="813929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6676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4C5E-533F-A544-A1B7-B191F00F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129773"/>
            <a:ext cx="10131425" cy="59303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6202-F598-764A-B2A0-84E5CA7AF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25" y="722813"/>
            <a:ext cx="7039366" cy="57098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Time Series Prediction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  <a:cs typeface="Al Nile" pitchFamily="2" charset="-78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  <a:cs typeface="Al Nile" pitchFamily="2" charset="-78"/>
              </a:rPr>
              <a:t>Explore different models to find optimal prediction fit for an univariate time series. 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  <a:cs typeface="Al Nile" pitchFamily="2" charset="-78"/>
            </a:endParaRPr>
          </a:p>
          <a:p>
            <a:r>
              <a:rPr lang="en-US" b="1" dirty="0">
                <a:latin typeface="Courier" pitchFamily="2" charset="0"/>
                <a:cs typeface="Al Nile" pitchFamily="2" charset="-78"/>
              </a:rPr>
              <a:t>Time Series:</a:t>
            </a:r>
          </a:p>
          <a:p>
            <a:pPr marL="457200" lvl="1" indent="0">
              <a:buNone/>
            </a:pPr>
            <a:r>
              <a:rPr lang="en-US" b="1" dirty="0">
                <a:latin typeface="Courier" pitchFamily="2" charset="0"/>
                <a:cs typeface="Al Nile" pitchFamily="2" charset="-78"/>
              </a:rPr>
              <a:t>Daily temperature average from the weather station at the Denver International Airport for January 1, 2010 to August 26, 2018. (3160  values) 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  <a:cs typeface="Al Nile" pitchFamily="2" charset="-78"/>
              </a:rPr>
              <a:t> 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  <a:cs typeface="Al Nile" pitchFamily="2" charset="-78"/>
              </a:rPr>
              <a:t>Dataset from:</a:t>
            </a:r>
          </a:p>
          <a:p>
            <a:r>
              <a:rPr lang="en-US" b="1" dirty="0">
                <a:latin typeface="Courier" pitchFamily="2" charset="0"/>
                <a:cs typeface="Al Nile" pitchFamily="2" charset="-78"/>
              </a:rPr>
              <a:t>National Centers for Environmental Information, NCEI. Climate Data Online. </a:t>
            </a:r>
            <a:br>
              <a:rPr lang="en-US" b="1" dirty="0">
                <a:latin typeface="Courier" pitchFamily="2" charset="0"/>
                <a:cs typeface="Al Nile" pitchFamily="2" charset="-78"/>
              </a:rPr>
            </a:br>
            <a:r>
              <a:rPr lang="en-US" b="1" dirty="0">
                <a:latin typeface="Courier" pitchFamily="2" charset="0"/>
                <a:cs typeface="Al Nile" pitchFamily="2" charset="-78"/>
              </a:rPr>
              <a:t>Retrieved from </a:t>
            </a:r>
            <a:r>
              <a:rPr lang="en-US" b="1" u="sng" dirty="0">
                <a:latin typeface="Courier" pitchFamily="2" charset="0"/>
                <a:cs typeface="Al Nile" pitchFamily="2" charset="-78"/>
                <a:hlinkClick r:id="rId3"/>
              </a:rPr>
              <a:t>https://www.ncdc.noaa.gov/cdo-web/</a:t>
            </a:r>
            <a:endParaRPr lang="en-US" b="1" dirty="0">
              <a:latin typeface="Courier" pitchFamily="2" charset="0"/>
              <a:cs typeface="Al Nile" pitchFamily="2" charset="-78"/>
            </a:endParaRPr>
          </a:p>
          <a:p>
            <a:endParaRPr lang="en-US" dirty="0">
              <a:latin typeface="Courier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1" y="-8982"/>
            <a:ext cx="10131425" cy="107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Dividing the data  into  Train  and Test  Data 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25B7F-8E14-1F41-AA7E-CE8099F1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1" y="843557"/>
            <a:ext cx="4977739" cy="299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6FA8-717F-4246-9CBE-C00D59D65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59" y="843557"/>
            <a:ext cx="5490497" cy="2743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BAFBC-291D-8147-A1C8-949C9C03C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21" y="4004884"/>
            <a:ext cx="5020234" cy="26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1" y="-8982"/>
            <a:ext cx="10131425" cy="107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44162" y="6609360"/>
            <a:ext cx="4956188" cy="4293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FF00"/>
                </a:solidFill>
                <a:latin typeface="Al Nile" pitchFamily="2" charset="-78"/>
                <a:cs typeface="Al Nile" pitchFamily="2" charset="-78"/>
              </a:rPr>
              <a:t>Gaussian with slightly bimodal distribution</a:t>
            </a:r>
            <a:endParaRPr lang="en-US" sz="1400" b="1" dirty="0">
              <a:solidFill>
                <a:srgbClr val="FFFF00"/>
              </a:solidFill>
              <a:latin typeface="Al Nile" pitchFamily="2" charset="-78"/>
              <a:cs typeface="Al Nile" pitchFamily="2" charset="-78"/>
            </a:endParaRPr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32809-85BC-E74A-A7AC-3D526C50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62" y="3718508"/>
            <a:ext cx="3572155" cy="2636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83084-D8B0-6D43-B0EB-76D9D653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01" y="528651"/>
            <a:ext cx="3162698" cy="24651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BE6BF-50F9-7748-AD94-CF5CF0D5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17" y="3841286"/>
            <a:ext cx="4019974" cy="25136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144AD0-A7D3-6B46-869A-4419157EE188}"/>
              </a:ext>
            </a:extLst>
          </p:cNvPr>
          <p:cNvSpPr/>
          <p:nvPr/>
        </p:nvSpPr>
        <p:spPr>
          <a:xfrm>
            <a:off x="6066398" y="6454721"/>
            <a:ext cx="5144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600" b="1" dirty="0">
                <a:solidFill>
                  <a:srgbClr val="FFFF00"/>
                </a:solidFill>
                <a:latin typeface="Al Nile" pitchFamily="2" charset="-78"/>
                <a:cs typeface="Al Nile" pitchFamily="2" charset="-78"/>
              </a:rPr>
              <a:t>Box plot across the months to explore seasonal effect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6B2CF-F711-504C-B8F2-6BAA88517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37" y="876104"/>
            <a:ext cx="4467246" cy="23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2" y="192868"/>
            <a:ext cx="9954472" cy="92249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Data  Stationarity  Tests – </a:t>
            </a:r>
            <a:b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</a:br>
            <a:endParaRPr lang="en-US" sz="2400" dirty="0">
              <a:solidFill>
                <a:srgbClr val="FE50DC"/>
              </a:solidFill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790948" y="1411921"/>
            <a:ext cx="4956188" cy="429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C000"/>
                </a:solidFill>
              </a:rPr>
              <a:t>Based on these tests, data is stationary.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ACA7A-1F33-0B46-9FFD-C8082ACA4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3" y="913510"/>
            <a:ext cx="5398820" cy="185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8C0DE-047B-7A45-8CDA-152EE6EC0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25" y="2186943"/>
            <a:ext cx="5239211" cy="1760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BEB384-3416-9B4C-BC54-BEC175982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2" y="4162879"/>
            <a:ext cx="6388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9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5D2EB3-14D4-B440-BEE5-9164A982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2375"/>
            <a:ext cx="7922370" cy="3780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1" y="456139"/>
            <a:ext cx="10131425" cy="306694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AUTO.ARIMA – forecast</a:t>
            </a:r>
            <a:br>
              <a:rPr lang="en-US" sz="32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</a:br>
            <a:endParaRPr lang="en-US" sz="3200" dirty="0">
              <a:solidFill>
                <a:srgbClr val="FE50DC"/>
              </a:solidFill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79307-AEC3-4448-9199-0D1FDD6A494D}"/>
              </a:ext>
            </a:extLst>
          </p:cNvPr>
          <p:cNvSpPr/>
          <p:nvPr/>
        </p:nvSpPr>
        <p:spPr>
          <a:xfrm>
            <a:off x="371476" y="894787"/>
            <a:ext cx="610903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ARIMA(3,0,0)(0,1,0)[365]</a:t>
            </a:r>
          </a:p>
          <a:p>
            <a:r>
              <a:rPr lang="en-US" sz="1600" b="1" dirty="0">
                <a:latin typeface="Helvetica" pitchFamily="2" charset="0"/>
              </a:rPr>
              <a:t>fit_autoH &lt;- auto.arima(trainSetTS)</a:t>
            </a:r>
          </a:p>
          <a:p>
            <a:r>
              <a:rPr lang="en-US" sz="1600" b="1" dirty="0">
                <a:latin typeface="Helvetica" pitchFamily="2" charset="0"/>
              </a:rPr>
              <a:t># Forecast for one year</a:t>
            </a:r>
          </a:p>
          <a:p>
            <a:r>
              <a:rPr lang="en-US" sz="1600" b="1" dirty="0">
                <a:latin typeface="Helvetica" pitchFamily="2" charset="0"/>
              </a:rPr>
              <a:t>autoHForecast &lt;- forecast(fit_autoH, h=365)</a:t>
            </a:r>
          </a:p>
          <a:p>
            <a:r>
              <a:rPr lang="en-US" sz="1600" b="1" dirty="0">
                <a:latin typeface="Helvetica" pitchFamily="2" charset="0"/>
              </a:rPr>
              <a:t>(3 lags) </a:t>
            </a:r>
            <a:r>
              <a:rPr lang="en-US" b="1" dirty="0">
                <a:latin typeface="Helvetica" pitchFamily="2" charset="0"/>
              </a:rPr>
              <a:t> </a:t>
            </a:r>
            <a:endParaRPr lang="en-US" b="1" dirty="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B7F6A-4CAA-9345-943C-CBEE8213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508" y="195442"/>
            <a:ext cx="5357112" cy="34213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CC2A62-201C-2148-AF8F-C18AB857742C}"/>
              </a:ext>
            </a:extLst>
          </p:cNvPr>
          <p:cNvSpPr/>
          <p:nvPr/>
        </p:nvSpPr>
        <p:spPr>
          <a:xfrm>
            <a:off x="1288345" y="6006916"/>
            <a:ext cx="5673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Train RMSE: 8.873844    Test (mean) RMSE: 13.04692</a:t>
            </a:r>
            <a:endParaRPr lang="en-US" sz="140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88909D-7C59-454A-9110-FD6F0EAA2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" y="2692965"/>
            <a:ext cx="7159393" cy="3930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1" y="894787"/>
            <a:ext cx="10131425" cy="306694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lOESS  </a:t>
            </a:r>
            <a:br>
              <a:rPr lang="en-US" sz="27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</a:br>
            <a:r>
              <a:rPr lang="en-US" sz="27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1 Year  forecast</a:t>
            </a:r>
            <a:br>
              <a:rPr lang="en-US" sz="32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</a:br>
            <a:endParaRPr lang="en-US" sz="3200" dirty="0">
              <a:solidFill>
                <a:srgbClr val="FE50DC"/>
              </a:solidFill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92446-E8E6-284B-9500-FBD5E040389D}"/>
              </a:ext>
            </a:extLst>
          </p:cNvPr>
          <p:cNvSpPr/>
          <p:nvPr/>
        </p:nvSpPr>
        <p:spPr>
          <a:xfrm>
            <a:off x="164011" y="1201481"/>
            <a:ext cx="5840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</a:rPr>
              <a:t>STL Decomposition: Seasonal and trend decomposition using Loess smoothing. 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loessModel &lt;- stlf(trainSetTS, h=365, s.window=356)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294071-5A17-C34E-AF9F-57E21209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558" y="344466"/>
            <a:ext cx="6225393" cy="30066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C7AE04-2FB4-1D46-B299-59CFFEB7F54A}"/>
              </a:ext>
            </a:extLst>
          </p:cNvPr>
          <p:cNvSpPr/>
          <p:nvPr/>
        </p:nvSpPr>
        <p:spPr>
          <a:xfrm>
            <a:off x="9923449" y="2602704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RMSE: 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9.802495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6926A5-C8B9-3C42-916A-404615EA3BEF}"/>
              </a:ext>
            </a:extLst>
          </p:cNvPr>
          <p:cNvSpPr/>
          <p:nvPr/>
        </p:nvSpPr>
        <p:spPr>
          <a:xfrm>
            <a:off x="1115838" y="5717196"/>
            <a:ext cx="3936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Train RMSE: 6.669228    Test RMSE: 9.802495</a:t>
            </a:r>
          </a:p>
        </p:txBody>
      </p:sp>
    </p:spTree>
    <p:extLst>
      <p:ext uri="{BB962C8B-B14F-4D97-AF65-F5344CB8AC3E}">
        <p14:creationId xmlns:p14="http://schemas.microsoft.com/office/powerpoint/2010/main" val="12937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E93D4-B051-0D48-9837-6EE8FFAE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4" y="588318"/>
            <a:ext cx="8557953" cy="5957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55" y="0"/>
            <a:ext cx="11506200" cy="81392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Both  ARIMA  and  LOESS 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F439-D275-164F-BCD5-B706DF979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6394"/>
            <a:ext cx="6475942" cy="147732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2000" dirty="0"/>
            </a:br>
            <a:endParaRPr lang="en-US" sz="1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FBEB82-56B9-6547-ACA9-7DB58B97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429842"/>
              </p:ext>
            </p:extLst>
          </p:nvPr>
        </p:nvGraphicFramePr>
        <p:xfrm>
          <a:off x="7242364" y="4805971"/>
          <a:ext cx="4544687" cy="1740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718">
                  <a:extLst>
                    <a:ext uri="{9D8B030D-6E8A-4147-A177-3AD203B41FA5}">
                      <a16:colId xmlns:a16="http://schemas.microsoft.com/office/drawing/2014/main" val="257900331"/>
                    </a:ext>
                  </a:extLst>
                </a:gridCol>
                <a:gridCol w="2470969">
                  <a:extLst>
                    <a:ext uri="{9D8B030D-6E8A-4147-A177-3AD203B41FA5}">
                      <a16:colId xmlns:a16="http://schemas.microsoft.com/office/drawing/2014/main" val="3510920141"/>
                    </a:ext>
                  </a:extLst>
                </a:gridCol>
              </a:tblGrid>
              <a:tr h="308934">
                <a:tc>
                  <a:txBody>
                    <a:bodyPr/>
                    <a:lstStyle/>
                    <a:p>
                      <a:r>
                        <a:rPr lang="en-US" dirty="0"/>
                        <a:t>Forecast – 1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21986"/>
                  </a:ext>
                </a:extLst>
              </a:tr>
              <a:tr h="5515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LOESS – STL in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9.802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654041"/>
                  </a:ext>
                </a:extLst>
              </a:tr>
              <a:tr h="7343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Auto Arima in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13.046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2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1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EF81-2FE2-4A43-B1C2-EAC8D846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-168372"/>
            <a:ext cx="10131425" cy="107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50DC"/>
                </a:solidFill>
                <a:latin typeface="Bangla MN" pitchFamily="2" charset="0"/>
                <a:cs typeface="Bangla MN" pitchFamily="2" charset="0"/>
              </a:rPr>
              <a:t>FORECAST  using   PROPHET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A6E27B-4538-464A-98F5-B6462B6C7538}"/>
              </a:ext>
            </a:extLst>
          </p:cNvPr>
          <p:cNvSpPr/>
          <p:nvPr/>
        </p:nvSpPr>
        <p:spPr>
          <a:xfrm>
            <a:off x="866636" y="4951721"/>
            <a:ext cx="6383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model7 &lt;- prophet(as.data.frame(trainSet))</a:t>
            </a:r>
          </a:p>
          <a:p>
            <a:r>
              <a:rPr lang="en-US" sz="1400" b="1" dirty="0"/>
              <a:t>future &lt;- make_future_dataframe(model7, periods = testDays+1, include_history = TRUE)</a:t>
            </a:r>
          </a:p>
          <a:p>
            <a:r>
              <a:rPr lang="en-US" sz="1400" b="1" dirty="0"/>
              <a:t>forecast &lt;- predict(model7, future)</a:t>
            </a:r>
          </a:p>
          <a:p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DD0A6-825C-5448-BF6E-7798B4F0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99" y="3016276"/>
            <a:ext cx="4310877" cy="3516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B9E572-360E-1E4C-B351-254A1158DD55}"/>
              </a:ext>
            </a:extLst>
          </p:cNvPr>
          <p:cNvSpPr/>
          <p:nvPr/>
        </p:nvSpPr>
        <p:spPr>
          <a:xfrm>
            <a:off x="300038" y="1261950"/>
            <a:ext cx="74178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 its core, the Prophet procedure is an additive regression model with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piecewise linear or logistic growth curve trend. </a:t>
            </a:r>
          </a:p>
          <a:p>
            <a:r>
              <a:rPr lang="en-US" dirty="0"/>
              <a:t>        Prophet automatically detects changes in trends by </a:t>
            </a:r>
          </a:p>
          <a:p>
            <a:r>
              <a:rPr lang="en-US" dirty="0"/>
              <a:t>        selecting changepoints from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yearly seasonal component modeled using Fourier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weekly seasonal component using dummy variables.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BBC43-D4BE-3347-A499-FC7DEE6D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6" y="598777"/>
            <a:ext cx="7381922" cy="39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{2F4DF9CA-D04E-094C-AB75-1B2563A7FF26}tf10001058</Template>
  <TotalTime>39987</TotalTime>
  <Words>645</Words>
  <Application>Microsoft Macintosh PowerPoint</Application>
  <PresentationFormat>Widescreen</PresentationFormat>
  <Paragraphs>156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Al Nile</vt:lpstr>
      <vt:lpstr>Arial</vt:lpstr>
      <vt:lpstr>Ayuthaya</vt:lpstr>
      <vt:lpstr>Bangla MN</vt:lpstr>
      <vt:lpstr>Calibri</vt:lpstr>
      <vt:lpstr>Calibri Light</vt:lpstr>
      <vt:lpstr>Courier</vt:lpstr>
      <vt:lpstr>Helvetica</vt:lpstr>
      <vt:lpstr>Helvetica Neue</vt:lpstr>
      <vt:lpstr>Celestial</vt:lpstr>
      <vt:lpstr>Comparison of univariate Time series prediction methods</vt:lpstr>
      <vt:lpstr>GOALS</vt:lpstr>
      <vt:lpstr>Dividing the data  into  Train  and Test  Data  sets</vt:lpstr>
      <vt:lpstr>Data</vt:lpstr>
      <vt:lpstr>Data  Stationarity  Tests –  </vt:lpstr>
      <vt:lpstr>AUTO.ARIMA – forecast </vt:lpstr>
      <vt:lpstr>lOESS   1 Year  forecast </vt:lpstr>
      <vt:lpstr>Both  ARIMA  and  LOESS  forecasts</vt:lpstr>
      <vt:lpstr>FORECAST  using   PROPHET</vt:lpstr>
      <vt:lpstr>OTHER  models</vt:lpstr>
      <vt:lpstr>CONVERT to A supervised problem</vt:lpstr>
      <vt:lpstr>ML regressors  to supervised problem</vt:lpstr>
      <vt:lpstr>TIME series – Neural Networks - MLP</vt:lpstr>
      <vt:lpstr>TIME series – Neural Networks - MLP</vt:lpstr>
      <vt:lpstr>TIME series – Neural Networks –  long-short-term memory (LSTM) </vt:lpstr>
      <vt:lpstr>PowerPoint Presentation</vt:lpstr>
      <vt:lpstr>Prophet 10 year forecast  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Overview</dc:title>
  <dc:creator>Microsoft Office User</dc:creator>
  <cp:lastModifiedBy>Microsoft Office User</cp:lastModifiedBy>
  <cp:revision>389</cp:revision>
  <cp:lastPrinted>2018-06-05T18:12:45Z</cp:lastPrinted>
  <dcterms:created xsi:type="dcterms:W3CDTF">2018-06-05T15:13:16Z</dcterms:created>
  <dcterms:modified xsi:type="dcterms:W3CDTF">2019-04-11T20:05:15Z</dcterms:modified>
</cp:coreProperties>
</file>